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256" r:id="rId2"/>
    <p:sldId id="319" r:id="rId3"/>
    <p:sldId id="280" r:id="rId4"/>
    <p:sldId id="282" r:id="rId5"/>
    <p:sldId id="283" r:id="rId6"/>
    <p:sldId id="284" r:id="rId7"/>
    <p:sldId id="285" r:id="rId8"/>
    <p:sldId id="286" r:id="rId9"/>
    <p:sldId id="300" r:id="rId10"/>
    <p:sldId id="258" r:id="rId11"/>
    <p:sldId id="260" r:id="rId12"/>
    <p:sldId id="263" r:id="rId13"/>
    <p:sldId id="332" r:id="rId14"/>
    <p:sldId id="268" r:id="rId15"/>
    <p:sldId id="278" r:id="rId16"/>
    <p:sldId id="279" r:id="rId17"/>
    <p:sldId id="277" r:id="rId18"/>
    <p:sldId id="276" r:id="rId19"/>
    <p:sldId id="294" r:id="rId20"/>
    <p:sldId id="295" r:id="rId21"/>
    <p:sldId id="331" r:id="rId22"/>
    <p:sldId id="311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33" autoAdjust="0"/>
  </p:normalViewPr>
  <p:slideViewPr>
    <p:cSldViewPr snapToGrid="0">
      <p:cViewPr varScale="1">
        <p:scale>
          <a:sx n="83" d="100"/>
          <a:sy n="83" d="100"/>
        </p:scale>
        <p:origin x="6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881B6-6817-489E-BAD8-52CD470C78A1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F27CE-FC9D-416E-9C21-A5D7DB8FC8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667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Nodig voor de workshop?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00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Brainstorm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17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 smtClean="0"/>
              <a:t>Flexibiliteit / Wendbaarheid </a:t>
            </a:r>
            <a:r>
              <a:rPr lang="nl-NL" sz="1200" dirty="0" smtClean="0"/>
              <a:t>(LT-denken is ook aanpassen)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59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 profit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06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Toelichten aan de hand van de case van de Politiezone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69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28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27CE-FC9D-416E-9C21-A5D7DB8FC80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118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1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546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BE" sz="8000">
                <a:solidFill>
                  <a:srgbClr val="3381D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BE" sz="8000">
                <a:solidFill>
                  <a:srgbClr val="3381D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42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2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BE" sz="8000">
                <a:solidFill>
                  <a:srgbClr val="3381D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BE" sz="8000">
                <a:solidFill>
                  <a:srgbClr val="3381D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49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871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88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70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3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173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27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398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04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8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9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83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en-US" altLang="nl-B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en-US" alt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C478BD9-F085-408A-AC5A-28DBA1A7FE0E}" type="datetimeFigureOut">
              <a:rPr lang="nl-BE" smtClean="0"/>
              <a:t>10/02/2016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E1663242-5864-4DC3-82C6-62C3DB2CBA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3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Vanderstraeten@UGent.be" TargetMode="External"/><Relationship Id="rId2" Type="http://schemas.openxmlformats.org/officeDocument/2006/relationships/hyperlink" Target="http://www.hrmcockpi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18" y="3583909"/>
            <a:ext cx="6139001" cy="23892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9932" y="310996"/>
            <a:ext cx="9144000" cy="1079706"/>
          </a:xfrm>
        </p:spPr>
        <p:txBody>
          <a:bodyPr>
            <a:noAutofit/>
          </a:bodyPr>
          <a:lstStyle/>
          <a:p>
            <a:pPr algn="ctr"/>
            <a:r>
              <a:rPr lang="nl-BE" sz="6600" b="1" dirty="0" smtClean="0">
                <a:solidFill>
                  <a:srgbClr val="FF0000"/>
                </a:solidFill>
              </a:rPr>
              <a:t>DE HRM COCKPIT</a:t>
            </a:r>
            <a:endParaRPr lang="nl-BE" sz="66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0523" y="1390702"/>
            <a:ext cx="9144000" cy="1655762"/>
          </a:xfrm>
        </p:spPr>
        <p:txBody>
          <a:bodyPr/>
          <a:lstStyle/>
          <a:p>
            <a:pPr algn="ctr"/>
            <a:r>
              <a:rPr lang="nl-BE" sz="3200" b="1" dirty="0" smtClean="0"/>
              <a:t>Naar de ontwikkeling, opvolging en evaluatie van een duurzaam HRM beleid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353816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9" y="1419925"/>
            <a:ext cx="4192610" cy="40756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3938"/>
            <a:ext cx="9287622" cy="1320800"/>
          </a:xfrm>
        </p:spPr>
        <p:txBody>
          <a:bodyPr/>
          <a:lstStyle/>
          <a:p>
            <a:pPr algn="ctr"/>
            <a:r>
              <a:rPr lang="nl-BE" sz="4000" b="1" dirty="0" smtClean="0"/>
              <a:t>UNIEKE KENMERKEN VAN DE HRM COCKPIT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9466" y="1514738"/>
            <a:ext cx="4984475" cy="4577590"/>
          </a:xfrm>
        </p:spPr>
        <p:txBody>
          <a:bodyPr/>
          <a:lstStyle/>
          <a:p>
            <a:r>
              <a:rPr lang="nl-BE" sz="2400" dirty="0" smtClean="0"/>
              <a:t>Aangepast aan eigenheid van de Social Profit en Publieke sector</a:t>
            </a:r>
          </a:p>
          <a:p>
            <a:r>
              <a:rPr lang="nl-BE" sz="2400" dirty="0" smtClean="0"/>
              <a:t>Systematische manier van denken en werken</a:t>
            </a:r>
          </a:p>
          <a:p>
            <a:r>
              <a:rPr lang="nl-BE" sz="2400" dirty="0" smtClean="0"/>
              <a:t>Methodologie van strategisch denken en handelen</a:t>
            </a:r>
          </a:p>
          <a:p>
            <a:r>
              <a:rPr lang="nl-NL" sz="2400" dirty="0" smtClean="0"/>
              <a:t>Gericht op duurzaam HRM </a:t>
            </a:r>
          </a:p>
          <a:p>
            <a:r>
              <a:rPr lang="nl-NL" sz="2400" dirty="0" smtClean="0"/>
              <a:t>Belang van en beschikbaar stellen van eenvoudige metingen</a:t>
            </a:r>
          </a:p>
          <a:p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8256104" y="-119269"/>
            <a:ext cx="3935896" cy="489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438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31470"/>
            <a:ext cx="8596312" cy="1320800"/>
          </a:xfrm>
        </p:spPr>
        <p:txBody>
          <a:bodyPr/>
          <a:lstStyle/>
          <a:p>
            <a:pPr algn="ctr"/>
            <a:r>
              <a:rPr lang="nl-BE" sz="4400" b="1" dirty="0" smtClean="0"/>
              <a:t>DOEL VAN DE HRM COCKPIT</a:t>
            </a:r>
            <a:endParaRPr lang="nl-BE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Ondersteuning in de </a:t>
            </a:r>
            <a:r>
              <a:rPr lang="nl-BE" sz="2800" b="1" dirty="0" smtClean="0"/>
              <a:t>ontwikkeling</a:t>
            </a:r>
            <a:r>
              <a:rPr lang="nl-BE" sz="2800" dirty="0" smtClean="0"/>
              <a:t> van een duurzaam HR beleid</a:t>
            </a:r>
          </a:p>
          <a:p>
            <a:r>
              <a:rPr lang="nl-BE" sz="2800" dirty="0" smtClean="0"/>
              <a:t>Ondersteuning in de </a:t>
            </a:r>
            <a:r>
              <a:rPr lang="nl-BE" sz="2800" b="1" dirty="0" smtClean="0"/>
              <a:t>evaluatie</a:t>
            </a:r>
            <a:r>
              <a:rPr lang="nl-BE" sz="2800" dirty="0" smtClean="0"/>
              <a:t> van een duurzaam HR beleid</a:t>
            </a:r>
          </a:p>
          <a:p>
            <a:r>
              <a:rPr lang="nl-BE" sz="2800" dirty="0" smtClean="0"/>
              <a:t>Ondersteuning in het nagaan van de </a:t>
            </a:r>
            <a:r>
              <a:rPr lang="nl-BE" sz="2800" b="1" dirty="0" smtClean="0"/>
              <a:t>impact</a:t>
            </a:r>
            <a:r>
              <a:rPr lang="nl-BE" sz="2800" dirty="0" smtClean="0"/>
              <a:t> van een HR beleid</a:t>
            </a:r>
          </a:p>
          <a:p>
            <a:r>
              <a:rPr lang="nl-BE" sz="2800" dirty="0" smtClean="0"/>
              <a:t>Ondersteuning in de </a:t>
            </a:r>
            <a:r>
              <a:rPr lang="nl-BE" sz="2800" b="1" dirty="0" smtClean="0"/>
              <a:t>meting</a:t>
            </a:r>
            <a:r>
              <a:rPr lang="nl-BE" sz="2800" dirty="0" smtClean="0"/>
              <a:t> van impact en succes</a:t>
            </a:r>
          </a:p>
          <a:p>
            <a:pPr marL="0" indent="0">
              <a:buNone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61018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67096"/>
            <a:ext cx="8596312" cy="1320800"/>
          </a:xfrm>
        </p:spPr>
        <p:txBody>
          <a:bodyPr/>
          <a:lstStyle/>
          <a:p>
            <a:pPr algn="ctr"/>
            <a:r>
              <a:rPr lang="nl-BE" sz="4000" b="1" dirty="0" smtClean="0"/>
              <a:t>OPBOUW MODEL – STRATEGISCHE KAART</a:t>
            </a:r>
            <a:endParaRPr lang="nl-BE" sz="4000" b="1" dirty="0"/>
          </a:p>
        </p:txBody>
      </p:sp>
      <p:pic>
        <p:nvPicPr>
          <p:cNvPr id="4" name="Picture 4" descr="http://www.organichr.co.uk/wp-content/themes/organichr/images/slide-show/one-business-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531"/>
            <a:ext cx="5905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677375" y="1658936"/>
            <a:ext cx="4107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 kaart zetten van de kritische succesfactoren die leiden naar een duurzaam HR 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Samenhang van HR met het organisatiedoel en de nodige gedragingen, acties om dit organisatiedoel te bereiken.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Concretiseren van impact denken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6727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60"/>
          <p:cNvSpPr>
            <a:spLocks/>
          </p:cNvSpPr>
          <p:nvPr/>
        </p:nvSpPr>
        <p:spPr bwMode="auto">
          <a:xfrm>
            <a:off x="4177622" y="492521"/>
            <a:ext cx="1997158" cy="658654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 tevreden patiënten</a:t>
            </a:r>
            <a:endParaRPr kumimoji="0" lang="nl-NL" alt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fgeronde rechthoek 196"/>
          <p:cNvSpPr>
            <a:spLocks/>
          </p:cNvSpPr>
          <p:nvPr/>
        </p:nvSpPr>
        <p:spPr bwMode="auto">
          <a:xfrm>
            <a:off x="5962015" y="2049780"/>
            <a:ext cx="1571625" cy="6381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Hogere jobsatisfactie</a:t>
            </a:r>
            <a:endParaRPr kumimoji="0" lang="nl-NL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fgeronde rechthoek 63"/>
          <p:cNvSpPr>
            <a:spLocks/>
          </p:cNvSpPr>
          <p:nvPr/>
        </p:nvSpPr>
        <p:spPr bwMode="auto">
          <a:xfrm>
            <a:off x="2666752" y="2059622"/>
            <a:ext cx="1571625" cy="62706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Hogere medewerkers-betrokkenheid</a:t>
            </a:r>
            <a:endParaRPr kumimoji="0" lang="nl-NL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Rechte verbindingslijn met pijl 6"/>
          <p:cNvCxnSpPr>
            <a:cxnSpLocks/>
          </p:cNvCxnSpPr>
          <p:nvPr/>
        </p:nvCxnSpPr>
        <p:spPr>
          <a:xfrm flipH="1" flipV="1">
            <a:off x="5950557" y="1238886"/>
            <a:ext cx="737870" cy="742950"/>
          </a:xfrm>
          <a:prstGeom prst="straightConnector1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Rechte verbindingslijn met pijl 7"/>
          <p:cNvCxnSpPr>
            <a:cxnSpLocks/>
          </p:cNvCxnSpPr>
          <p:nvPr/>
        </p:nvCxnSpPr>
        <p:spPr>
          <a:xfrm flipV="1">
            <a:off x="4266674" y="2721775"/>
            <a:ext cx="1511274" cy="1155652"/>
          </a:xfrm>
          <a:prstGeom prst="straightConnector1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Rechte verbindingslijn met pijl 8"/>
          <p:cNvCxnSpPr>
            <a:cxnSpLocks/>
          </p:cNvCxnSpPr>
          <p:nvPr/>
        </p:nvCxnSpPr>
        <p:spPr>
          <a:xfrm flipV="1">
            <a:off x="3673060" y="1246588"/>
            <a:ext cx="649605" cy="762000"/>
          </a:xfrm>
          <a:prstGeom prst="straightConnector1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Afgeronde rechthoek 202"/>
          <p:cNvSpPr>
            <a:spLocks/>
          </p:cNvSpPr>
          <p:nvPr/>
        </p:nvSpPr>
        <p:spPr bwMode="auto">
          <a:xfrm>
            <a:off x="5962015" y="3863657"/>
            <a:ext cx="1571625" cy="7810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Coachen van medewerkers door leidinggevenden</a:t>
            </a:r>
            <a:endParaRPr kumimoji="0" lang="nl-NL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fgeronde rechthoek 201"/>
          <p:cNvSpPr>
            <a:spLocks/>
          </p:cNvSpPr>
          <p:nvPr/>
        </p:nvSpPr>
        <p:spPr bwMode="auto">
          <a:xfrm>
            <a:off x="2614365" y="3863657"/>
            <a:ext cx="1624012" cy="7429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Flexibele inzet van medewerkers</a:t>
            </a:r>
            <a:endParaRPr kumimoji="0" lang="nl-NL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Rechte verbindingslijn met pijl 11"/>
          <p:cNvCxnSpPr>
            <a:cxnSpLocks/>
          </p:cNvCxnSpPr>
          <p:nvPr/>
        </p:nvCxnSpPr>
        <p:spPr>
          <a:xfrm flipH="1" flipV="1">
            <a:off x="4297369" y="2721775"/>
            <a:ext cx="1630950" cy="1155433"/>
          </a:xfrm>
          <a:prstGeom prst="straightConnector1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Afgeronde rechthoek 206"/>
          <p:cNvSpPr>
            <a:spLocks/>
          </p:cNvSpPr>
          <p:nvPr/>
        </p:nvSpPr>
        <p:spPr bwMode="auto">
          <a:xfrm>
            <a:off x="2666751" y="5764847"/>
            <a:ext cx="1571625" cy="7429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Inzetten van telewerk en flexibele uurroosters</a:t>
            </a:r>
            <a:endParaRPr kumimoji="0" lang="nl-NL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fgeronde rechthoek 205"/>
          <p:cNvSpPr>
            <a:spLocks/>
          </p:cNvSpPr>
          <p:nvPr/>
        </p:nvSpPr>
        <p:spPr bwMode="auto">
          <a:xfrm>
            <a:off x="5950557" y="5764847"/>
            <a:ext cx="1571625" cy="7429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Installatie van een coaching programma door HR</a:t>
            </a:r>
            <a:endParaRPr kumimoji="0" lang="nl-NL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3341978" y="3052739"/>
            <a:ext cx="9525" cy="5715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6756277" y="2976656"/>
            <a:ext cx="9525" cy="5715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3346741" y="4911801"/>
            <a:ext cx="9525" cy="5715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6766934" y="4911801"/>
            <a:ext cx="9525" cy="5715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852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101286"/>
            <a:ext cx="11143130" cy="68565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74240"/>
            <a:ext cx="10515600" cy="1325563"/>
          </a:xfrm>
        </p:spPr>
        <p:txBody>
          <a:bodyPr/>
          <a:lstStyle/>
          <a:p>
            <a:r>
              <a:rPr lang="nl-BE" dirty="0" smtClean="0"/>
              <a:t>De HRM Cockpit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1631707" y="0"/>
            <a:ext cx="5602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9090212" y="0"/>
            <a:ext cx="3101789" cy="10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52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622" y="245155"/>
            <a:ext cx="8596312" cy="1320800"/>
          </a:xfrm>
        </p:spPr>
        <p:txBody>
          <a:bodyPr/>
          <a:lstStyle/>
          <a:p>
            <a:pPr algn="ctr"/>
            <a:r>
              <a:rPr lang="nl-NL" sz="4000" b="1" dirty="0" smtClean="0"/>
              <a:t>HRM COCKPIT - IMPACT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66566" y="1382070"/>
            <a:ext cx="5916368" cy="4586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u="sng" dirty="0" smtClean="0"/>
              <a:t>10. Performantie</a:t>
            </a:r>
          </a:p>
          <a:p>
            <a:pPr marL="0" indent="0">
              <a:buNone/>
            </a:pPr>
            <a:r>
              <a:rPr lang="nl-NL" sz="2400" b="1" dirty="0" smtClean="0"/>
              <a:t>Profit: </a:t>
            </a:r>
            <a:r>
              <a:rPr lang="nl-NL" sz="2400" dirty="0" smtClean="0"/>
              <a:t>financiële resultaten</a:t>
            </a:r>
            <a:endParaRPr lang="nl-NL" sz="2400" dirty="0"/>
          </a:p>
          <a:p>
            <a:pPr marL="0" indent="0">
              <a:buNone/>
            </a:pPr>
            <a:r>
              <a:rPr lang="nl-NL" sz="2400" b="1" dirty="0" smtClean="0"/>
              <a:t>Social Profit: </a:t>
            </a:r>
            <a:r>
              <a:rPr lang="nl-NL" sz="2400" dirty="0" smtClean="0"/>
              <a:t>niet financiële, maatschappelijke doelstellingen van de organisatie.</a:t>
            </a:r>
            <a:endParaRPr lang="nl-NL" sz="2400" dirty="0"/>
          </a:p>
          <a:p>
            <a:pPr marL="0" indent="0">
              <a:buNone/>
            </a:pPr>
            <a:r>
              <a:rPr lang="nl-NL" sz="2400" b="1" u="sng" dirty="0" smtClean="0"/>
              <a:t>11. People</a:t>
            </a:r>
          </a:p>
          <a:p>
            <a:pPr marL="0" indent="0">
              <a:buNone/>
            </a:pPr>
            <a:r>
              <a:rPr lang="nl-NL" sz="2400" dirty="0" smtClean="0"/>
              <a:t>Groei, welbevinden en globale tevredenheid van de medewerkers</a:t>
            </a:r>
            <a:endParaRPr lang="nl-NL" sz="2400" dirty="0"/>
          </a:p>
          <a:p>
            <a:pPr marL="0" indent="0">
              <a:buNone/>
            </a:pPr>
            <a:r>
              <a:rPr lang="nl-NL" sz="2400" b="1" u="sng" dirty="0" smtClean="0"/>
              <a:t>12. Planet</a:t>
            </a:r>
          </a:p>
          <a:p>
            <a:pPr marL="0" indent="0">
              <a:buNone/>
            </a:pPr>
            <a:r>
              <a:rPr lang="nl-NL" sz="2400" dirty="0" smtClean="0"/>
              <a:t>Milieubewustzijn, ecologische voetafdruk    van de organisatie</a:t>
            </a:r>
            <a:endParaRPr lang="nl-BE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9" t="5197" b="10701"/>
          <a:stretch/>
        </p:blipFill>
        <p:spPr>
          <a:xfrm>
            <a:off x="753036" y="1198186"/>
            <a:ext cx="2214282" cy="532224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87684" y="1198186"/>
            <a:ext cx="2413220" cy="3677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110" y="236160"/>
            <a:ext cx="8596312" cy="1320800"/>
          </a:xfrm>
        </p:spPr>
        <p:txBody>
          <a:bodyPr/>
          <a:lstStyle/>
          <a:p>
            <a:pPr algn="ctr"/>
            <a:r>
              <a:rPr lang="nl-NL" sz="4400" b="1" dirty="0" smtClean="0"/>
              <a:t>HRM COCKPIT - HR SUCCES</a:t>
            </a:r>
            <a:endParaRPr lang="nl-BE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25171" y="1556960"/>
            <a:ext cx="5709340" cy="4825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u="sng" dirty="0" smtClean="0"/>
              <a:t>7. Organisatiedesign en mindset van de medewerkers: </a:t>
            </a:r>
            <a:r>
              <a:rPr lang="nl-NL" sz="2400" dirty="0" smtClean="0"/>
              <a:t>organisatiecultuur en –structuur, attitude van de medewerkers ten opzichte van de organisatie, </a:t>
            </a:r>
            <a:r>
              <a:rPr lang="nl-NL" sz="2400" dirty="0" err="1" smtClean="0"/>
              <a:t>waardenset</a:t>
            </a:r>
            <a:endParaRPr lang="nl-NL" sz="2400" b="1" u="sng" dirty="0" smtClean="0"/>
          </a:p>
          <a:p>
            <a:pPr marL="0" indent="0">
              <a:buNone/>
            </a:pPr>
            <a:r>
              <a:rPr lang="nl-NL" sz="2400" b="1" u="sng" dirty="0" smtClean="0"/>
              <a:t>8. Duurzaam gedrag van de medewerkers</a:t>
            </a:r>
          </a:p>
          <a:p>
            <a:pPr marL="0" indent="0">
              <a:buNone/>
            </a:pPr>
            <a:r>
              <a:rPr lang="nl-NL" sz="2400" dirty="0" smtClean="0"/>
              <a:t>Duurzaam en succesvol gedrag van de medewerker, garantie voor toekomstig succes</a:t>
            </a:r>
            <a:endParaRPr lang="nl-NL" sz="2400" b="1" u="sng" dirty="0"/>
          </a:p>
          <a:p>
            <a:pPr marL="0" indent="0">
              <a:buNone/>
            </a:pPr>
            <a:r>
              <a:rPr lang="nl-NL" sz="2400" b="1" u="sng" dirty="0" smtClean="0"/>
              <a:t>9. Competenties van de medewerkers</a:t>
            </a:r>
          </a:p>
          <a:p>
            <a:pPr marL="0" indent="0">
              <a:buNone/>
            </a:pPr>
            <a:r>
              <a:rPr lang="nl-NL" sz="2400" dirty="0" smtClean="0"/>
              <a:t>Vaktechnische en generieke competenties van de medewerkers.</a:t>
            </a:r>
            <a:endParaRPr lang="nl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195" r="25000" b="12020"/>
          <a:stretch/>
        </p:blipFill>
        <p:spPr>
          <a:xfrm>
            <a:off x="857345" y="1415200"/>
            <a:ext cx="2292116" cy="51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8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13" y="274839"/>
            <a:ext cx="8596312" cy="1320800"/>
          </a:xfrm>
        </p:spPr>
        <p:txBody>
          <a:bodyPr/>
          <a:lstStyle/>
          <a:p>
            <a:pPr algn="ctr"/>
            <a:r>
              <a:rPr lang="nl-NL" sz="4000" b="1" dirty="0" smtClean="0"/>
              <a:t>HRM COCKPIT - HR </a:t>
            </a:r>
            <a:r>
              <a:rPr lang="nl-NL" sz="4400" b="1" dirty="0" smtClean="0"/>
              <a:t>PROCES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792" y="1344706"/>
            <a:ext cx="6023717" cy="510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sng" dirty="0" smtClean="0"/>
              <a:t>4. Performantie- en talentmanagement van de medewerkers: </a:t>
            </a:r>
            <a:r>
              <a:rPr lang="nl-NL" sz="2400" dirty="0" smtClean="0"/>
              <a:t>Instroom, doorstroom en uitstroom van de medewerkers, talent-ontwikkeling</a:t>
            </a:r>
            <a:endParaRPr lang="nl-NL" sz="2400" dirty="0"/>
          </a:p>
          <a:p>
            <a:pPr marL="0" indent="0">
              <a:buNone/>
            </a:pPr>
            <a:r>
              <a:rPr lang="nl-NL" sz="2400" b="1" u="sng" dirty="0" smtClean="0"/>
              <a:t>5. Leidinggeven</a:t>
            </a:r>
            <a:r>
              <a:rPr lang="nl-NL" sz="2400" b="1" dirty="0" smtClean="0"/>
              <a:t>:   </a:t>
            </a:r>
            <a:r>
              <a:rPr lang="nl-NL" sz="2400" dirty="0" smtClean="0"/>
              <a:t>belang van leidinggevenden, omgang met medewerkers, coaching, resultaatgericht gedrag, ondersteuning HR beleid</a:t>
            </a:r>
            <a:endParaRPr lang="nl-NL" sz="2400" dirty="0"/>
          </a:p>
          <a:p>
            <a:pPr marL="0" indent="0">
              <a:buNone/>
            </a:pPr>
            <a:r>
              <a:rPr lang="nl-NL" sz="2400" b="1" u="sng" dirty="0" smtClean="0"/>
              <a:t>6. Organisatieontwikkeling en communicatie: werken aan </a:t>
            </a:r>
            <a:r>
              <a:rPr lang="nl-NL" sz="2400" dirty="0" smtClean="0"/>
              <a:t>organisatiecultuur en –structuur, interne communicatie, overleg met interne en externe stakeholders, communicatie over verandering.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9688" r="49671" b="11109"/>
          <a:stretch/>
        </p:blipFill>
        <p:spPr>
          <a:xfrm>
            <a:off x="927847" y="1344706"/>
            <a:ext cx="2353235" cy="52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2860" y="193964"/>
            <a:ext cx="8596312" cy="1320800"/>
          </a:xfrm>
        </p:spPr>
        <p:txBody>
          <a:bodyPr/>
          <a:lstStyle/>
          <a:p>
            <a:pPr algn="ctr"/>
            <a:r>
              <a:rPr lang="nl-NL" sz="4400" b="1" dirty="0" smtClean="0"/>
              <a:t>HRM COCKPIT - HR INPUT</a:t>
            </a:r>
            <a:endParaRPr lang="nl-BE" sz="4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937273" y="1349606"/>
            <a:ext cx="57249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b="1" u="sng" dirty="0" smtClean="0"/>
              <a:t>HR capaciteit</a:t>
            </a:r>
          </a:p>
          <a:p>
            <a:r>
              <a:rPr lang="nl-NL" sz="2400" dirty="0" smtClean="0"/>
              <a:t>HR kennis en expertise voor ontwikkeling van een HR beleid, professionalisme van de HR manager</a:t>
            </a:r>
          </a:p>
          <a:p>
            <a:r>
              <a:rPr lang="nl-NL" sz="2400" b="1" dirty="0" smtClean="0"/>
              <a:t>2.   </a:t>
            </a:r>
            <a:r>
              <a:rPr lang="nl-NL" sz="2400" b="1" u="sng" dirty="0" smtClean="0"/>
              <a:t>HR beleid &amp; strategie</a:t>
            </a:r>
          </a:p>
          <a:p>
            <a:r>
              <a:rPr lang="nl-NL" sz="2400" dirty="0" smtClean="0"/>
              <a:t>Aanwezigheid van consistent HR beleid en HR strategie, duidelijke HR doelstellingen</a:t>
            </a:r>
          </a:p>
          <a:p>
            <a:r>
              <a:rPr lang="nl-NL" sz="2400" b="1" dirty="0" smtClean="0"/>
              <a:t>3.    </a:t>
            </a:r>
            <a:r>
              <a:rPr lang="nl-NL" sz="2400" b="1" u="sng" dirty="0" smtClean="0"/>
              <a:t>HR methoden, systemen en instrumenten</a:t>
            </a:r>
          </a:p>
          <a:p>
            <a:r>
              <a:rPr lang="nl-NL" sz="2400" dirty="0" smtClean="0"/>
              <a:t>Ondersteunende instrumenten om het HR beleid te kunnen implementeren binnen de organisatie, aanwezigheid HR systemen, methodisch werken.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AutoNum type="arabicPeriod"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r="75338" b="11275"/>
          <a:stretch/>
        </p:blipFill>
        <p:spPr>
          <a:xfrm>
            <a:off x="966134" y="1349606"/>
            <a:ext cx="2261159" cy="52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5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06" y="0"/>
            <a:ext cx="10357508" cy="70361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048"/>
            <a:ext cx="9466476" cy="13208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STRATEGISCHE MAPPING: van rechts naar links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681014" y="-134471"/>
            <a:ext cx="838198" cy="699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12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sf-agentschap.be/sites/default/files/afbeeldingen/logo_es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" b="15434"/>
          <a:stretch/>
        </p:blipFill>
        <p:spPr bwMode="auto">
          <a:xfrm>
            <a:off x="9336374" y="0"/>
            <a:ext cx="2703684" cy="17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uisstijl.ugent.be/elementen/logo/basic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74" y="4251393"/>
            <a:ext cx="2143256" cy="151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652994" y="5804592"/>
            <a:ext cx="366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Vakgroep Personeels- en Organisatiemanagement</a:t>
            </a:r>
            <a:endParaRPr lang="nl-BE" sz="1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" y="1782483"/>
            <a:ext cx="3083169" cy="2586008"/>
          </a:xfrm>
          <a:prstGeom prst="rect">
            <a:avLst/>
          </a:prstGeom>
        </p:spPr>
      </p:pic>
      <p:pic>
        <p:nvPicPr>
          <p:cNvPr id="5" name="Picture 2" descr="Schermafbeelding 2014-09-17 om 17.11.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68" y="4070079"/>
            <a:ext cx="2581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rs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3" y="4091305"/>
            <a:ext cx="2809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iv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68" y="1681023"/>
            <a:ext cx="2809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chermafbeelding 2014-09-17 om 17.29.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2" y="416588"/>
            <a:ext cx="5267899" cy="4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titled-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16" y="2224694"/>
            <a:ext cx="1990860" cy="19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titled-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37" y="5033876"/>
            <a:ext cx="2578954" cy="17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06" y="0"/>
            <a:ext cx="103754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9048"/>
            <a:ext cx="10034650" cy="13208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DUURZAME HR IMPLEMENTATIE: van links naar rechts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698942" y="-134471"/>
            <a:ext cx="793376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8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ijdelijke aanduiding voor inhoud 3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"/>
          <a:stretch/>
        </p:blipFill>
        <p:spPr>
          <a:xfrm>
            <a:off x="763910" y="869675"/>
            <a:ext cx="8579413" cy="613083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474" y="66771"/>
            <a:ext cx="8596312" cy="13208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PRIORITAIR PAD: uitgetekende prioriteit, inclusief succesfactoren en metingen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1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386976"/>
            <a:ext cx="8596312" cy="1320800"/>
          </a:xfrm>
        </p:spPr>
        <p:txBody>
          <a:bodyPr/>
          <a:lstStyle/>
          <a:p>
            <a:pPr algn="ctr"/>
            <a:r>
              <a:rPr lang="nl-BE" sz="5400" b="1" dirty="0" smtClean="0"/>
              <a:t>INFORMATIE</a:t>
            </a:r>
            <a:endParaRPr lang="nl-BE" sz="5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907" y="1980909"/>
            <a:ext cx="7232072" cy="2947351"/>
          </a:xfrm>
        </p:spPr>
        <p:txBody>
          <a:bodyPr/>
          <a:lstStyle/>
          <a:p>
            <a:r>
              <a:rPr lang="nl-NL" sz="3600" b="1" i="1" dirty="0" smtClean="0"/>
              <a:t>Voor bijkomende informatie: </a:t>
            </a:r>
          </a:p>
          <a:p>
            <a:pPr lvl="1"/>
            <a:r>
              <a:rPr lang="nl-NL" sz="3600" b="1" i="1" dirty="0" smtClean="0">
                <a:hlinkClick r:id="rId2"/>
              </a:rPr>
              <a:t>www.hrmcockpit.org</a:t>
            </a:r>
            <a:r>
              <a:rPr lang="nl-NL" sz="3600" b="1" i="1" dirty="0" smtClean="0"/>
              <a:t> </a:t>
            </a:r>
          </a:p>
          <a:p>
            <a:pPr marL="457200" lvl="1" indent="0">
              <a:buNone/>
            </a:pPr>
            <a:endParaRPr lang="nl-NL" sz="3200" b="1" i="1" dirty="0" smtClean="0"/>
          </a:p>
          <a:p>
            <a:r>
              <a:rPr lang="nl-NL" sz="3600" b="1" i="1" dirty="0" smtClean="0"/>
              <a:t>Vragen? Contacteer</a:t>
            </a:r>
          </a:p>
          <a:p>
            <a:pPr lvl="1"/>
            <a:r>
              <a:rPr lang="nl-NL" sz="3600" b="1" i="1" dirty="0" smtClean="0">
                <a:hlinkClick r:id="rId3"/>
              </a:rPr>
              <a:t>Alex.Vanderstraeten@UGent.be</a:t>
            </a:r>
            <a:endParaRPr lang="nl-NL" sz="3600" b="1" i="1" dirty="0" smtClean="0"/>
          </a:p>
          <a:p>
            <a:pPr marL="457200" lvl="1" indent="0">
              <a:buNone/>
            </a:pPr>
            <a:endParaRPr lang="nl-NL" sz="2400" b="1" i="1" dirty="0" smtClean="0"/>
          </a:p>
          <a:p>
            <a:pPr lvl="1"/>
            <a:endParaRPr lang="nl-BE" b="1" i="1" dirty="0"/>
          </a:p>
        </p:txBody>
      </p:sp>
    </p:spTree>
    <p:extLst>
      <p:ext uri="{BB962C8B-B14F-4D97-AF65-F5344CB8AC3E}">
        <p14:creationId xmlns:p14="http://schemas.microsoft.com/office/powerpoint/2010/main" val="44037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988" y="2206489"/>
            <a:ext cx="7885044" cy="1325563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 smtClean="0"/>
              <a:t>Korte insteek. Wat is Human Resource Management?</a:t>
            </a:r>
            <a:endParaRPr lang="nl-BE" sz="5400" b="1" dirty="0"/>
          </a:p>
        </p:txBody>
      </p:sp>
    </p:spTree>
    <p:extLst>
      <p:ext uri="{BB962C8B-B14F-4D97-AF65-F5344CB8AC3E}">
        <p14:creationId xmlns:p14="http://schemas.microsoft.com/office/powerpoint/2010/main" val="333694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b="1" dirty="0" smtClean="0"/>
              <a:t>VIER DIMENSIES VAN HR</a:t>
            </a:r>
            <a:endParaRPr lang="nl-BE" sz="5400" b="1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2884092" y="2420697"/>
            <a:ext cx="8596312" cy="53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/>
              <a:t>Instrumentele dimensie</a:t>
            </a:r>
          </a:p>
          <a:p>
            <a:r>
              <a:rPr lang="nl-NL" sz="3600" dirty="0"/>
              <a:t>Mensgerichte dimensie</a:t>
            </a:r>
          </a:p>
          <a:p>
            <a:r>
              <a:rPr lang="nl-NL" sz="3600" dirty="0"/>
              <a:t>Organisationele dimensie</a:t>
            </a:r>
          </a:p>
          <a:p>
            <a:r>
              <a:rPr lang="nl-NL" sz="3600" dirty="0"/>
              <a:t>Strategische dimensie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85161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389214"/>
            <a:ext cx="8596312" cy="1320800"/>
          </a:xfrm>
        </p:spPr>
        <p:txBody>
          <a:bodyPr/>
          <a:lstStyle/>
          <a:p>
            <a:pPr algn="ctr"/>
            <a:r>
              <a:rPr lang="nl-NL" sz="4400" b="1" dirty="0" smtClean="0"/>
              <a:t>INSTRUMENTELE DIMENSIE</a:t>
            </a:r>
            <a:endParaRPr lang="nl-BE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78871" y="1306253"/>
            <a:ext cx="5495304" cy="4916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800" b="1" dirty="0" smtClean="0"/>
              <a:t>Organisatie</a:t>
            </a:r>
            <a:r>
              <a:rPr lang="nl-BE" sz="2800" dirty="0" smtClean="0"/>
              <a:t> van </a:t>
            </a:r>
            <a:r>
              <a:rPr lang="nl-BE" sz="2800" dirty="0"/>
              <a:t>arbeid en de daarbij horende administratieve, juridische en coördinerende opdrachten. </a:t>
            </a:r>
            <a:endParaRPr lang="nl-B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/>
              <a:t>S</a:t>
            </a:r>
            <a:r>
              <a:rPr lang="nl-BE" sz="2800" dirty="0" smtClean="0"/>
              <a:t>treven </a:t>
            </a:r>
            <a:r>
              <a:rPr lang="nl-BE" sz="2800" dirty="0"/>
              <a:t>naar een </a:t>
            </a:r>
            <a:r>
              <a:rPr lang="nl-BE" sz="2800" b="1" dirty="0"/>
              <a:t>efficiënte HR dienstverlening </a:t>
            </a:r>
            <a:endParaRPr lang="nl-BE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 smtClean="0"/>
              <a:t>Arbeid </a:t>
            </a:r>
            <a:r>
              <a:rPr lang="nl-BE" sz="2800" b="1" dirty="0"/>
              <a:t>reguleren en </a:t>
            </a:r>
            <a:r>
              <a:rPr lang="nl-BE" sz="2800" b="1" dirty="0" smtClean="0"/>
              <a:t>controleren </a:t>
            </a:r>
            <a:r>
              <a:rPr lang="nl-BE" sz="2800" dirty="0"/>
              <a:t>door middel van regels, procedures, arbeidsovereenkomsten en </a:t>
            </a:r>
            <a:r>
              <a:rPr lang="nl-BE" sz="2800" dirty="0" smtClean="0"/>
              <a:t>werksystemen</a:t>
            </a:r>
            <a:endParaRPr lang="nl-BE" sz="28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344" t="2166" r="4643" b="3070"/>
          <a:stretch/>
        </p:blipFill>
        <p:spPr>
          <a:xfrm>
            <a:off x="384314" y="1789042"/>
            <a:ext cx="2862470" cy="34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170213"/>
            <a:ext cx="8596312" cy="1320800"/>
          </a:xfrm>
        </p:spPr>
        <p:txBody>
          <a:bodyPr/>
          <a:lstStyle/>
          <a:p>
            <a:pPr algn="ctr"/>
            <a:r>
              <a:rPr lang="nl-NL" sz="4400" b="1" dirty="0" smtClean="0"/>
              <a:t>MENSGERICHTE DIMENSIE</a:t>
            </a:r>
            <a:endParaRPr lang="nl-BE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8835" y="1208415"/>
            <a:ext cx="4572000" cy="44920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800" dirty="0" smtClean="0"/>
              <a:t>Focust zich op </a:t>
            </a:r>
            <a:r>
              <a:rPr lang="nl-BE" sz="2800" dirty="0"/>
              <a:t>de </a:t>
            </a:r>
            <a:r>
              <a:rPr lang="nl-BE" sz="2800" b="1" dirty="0"/>
              <a:t>medewerkers</a:t>
            </a:r>
            <a:r>
              <a:rPr lang="nl-BE" sz="2800" dirty="0"/>
              <a:t>. </a:t>
            </a:r>
            <a:endParaRPr lang="nl-B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 smtClean="0"/>
              <a:t>Legt </a:t>
            </a:r>
            <a:r>
              <a:rPr lang="nl-BE" sz="2800" dirty="0"/>
              <a:t>de nadruk op de </a:t>
            </a:r>
            <a:r>
              <a:rPr lang="nl-BE" sz="2800" b="1" dirty="0"/>
              <a:t>ontwikkeling</a:t>
            </a:r>
            <a:r>
              <a:rPr lang="nl-BE" sz="2800" dirty="0"/>
              <a:t> van de motivatie, de capaciteiten en het potentieel van medewerkers. </a:t>
            </a:r>
            <a:endParaRPr lang="nl-B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 smtClean="0"/>
              <a:t>Richt zich </a:t>
            </a:r>
            <a:r>
              <a:rPr lang="nl-BE" sz="2800" dirty="0"/>
              <a:t>op </a:t>
            </a:r>
            <a:r>
              <a:rPr lang="nl-BE" sz="2800" b="1" dirty="0"/>
              <a:t>sociale processen</a:t>
            </a:r>
            <a:r>
              <a:rPr lang="nl-BE" sz="2800" dirty="0"/>
              <a:t> en tracht die binnen de organisatie te verbeteren. </a:t>
            </a:r>
            <a:endParaRPr lang="nl-BE" sz="2800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6" y="830613"/>
            <a:ext cx="4410972" cy="56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1580700"/>
            <a:ext cx="5013108" cy="41839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14" y="259900"/>
            <a:ext cx="8596312" cy="1320800"/>
          </a:xfrm>
        </p:spPr>
        <p:txBody>
          <a:bodyPr/>
          <a:lstStyle/>
          <a:p>
            <a:pPr algn="ctr"/>
            <a:r>
              <a:rPr lang="nl-NL" sz="4400" b="1" dirty="0" smtClean="0"/>
              <a:t>ORGANISATIONELE DIMENSIE</a:t>
            </a:r>
            <a:endParaRPr lang="nl-BE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3822" y="1580700"/>
            <a:ext cx="4227443" cy="40407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800" dirty="0" smtClean="0"/>
              <a:t>Focus op </a:t>
            </a:r>
            <a:r>
              <a:rPr lang="nl-BE" sz="2800" b="1" dirty="0" smtClean="0"/>
              <a:t>organisatiestructuur en </a:t>
            </a:r>
            <a:br>
              <a:rPr lang="nl-BE" sz="2800" b="1" dirty="0" smtClean="0"/>
            </a:br>
            <a:r>
              <a:rPr lang="nl-BE" sz="2800" b="1" dirty="0" smtClean="0"/>
              <a:t>organisatiecultuur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 smtClean="0"/>
              <a:t>Ontwikkelen van structuren om medewerkers te </a:t>
            </a:r>
            <a:r>
              <a:rPr lang="nl-BE" sz="2800" b="1" dirty="0" smtClean="0"/>
              <a:t>ondersteunen</a:t>
            </a:r>
            <a:r>
              <a:rPr lang="nl-BE" sz="2800" dirty="0" smtClean="0"/>
              <a:t> en te laten samenwerken om een gemeenschappelijk resultaat te bereiken.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739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b="1" dirty="0" smtClean="0"/>
              <a:t>STRATEGISCHE DIMENSIE</a:t>
            </a:r>
            <a:endParaRPr lang="nl-BE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8407" y="2221603"/>
            <a:ext cx="5579510" cy="3881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3200" b="1" dirty="0" smtClean="0"/>
              <a:t>Proactieve</a:t>
            </a:r>
            <a:r>
              <a:rPr lang="nl-BE" sz="3200" dirty="0" smtClean="0"/>
              <a:t> rol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dirty="0" smtClean="0"/>
              <a:t>Invloed </a:t>
            </a:r>
            <a:r>
              <a:rPr lang="nl-BE" sz="3200" b="1" dirty="0" smtClean="0"/>
              <a:t>van </a:t>
            </a:r>
            <a:r>
              <a:rPr lang="nl-BE" sz="3200" b="1" dirty="0"/>
              <a:t>de externe omgeving </a:t>
            </a:r>
            <a:endParaRPr lang="nl-BE" sz="3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sz="3200" b="1" dirty="0" smtClean="0"/>
              <a:t>Afstemming</a:t>
            </a:r>
            <a:r>
              <a:rPr lang="nl-BE" sz="3200" dirty="0" smtClean="0"/>
              <a:t> </a:t>
            </a:r>
            <a:r>
              <a:rPr lang="nl-BE" sz="3200" dirty="0"/>
              <a:t>met </a:t>
            </a:r>
            <a:r>
              <a:rPr lang="nl-BE" sz="3200" dirty="0" smtClean="0"/>
              <a:t>de organisatiestrategie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3200" b="1" dirty="0" smtClean="0"/>
              <a:t>Toekomst</a:t>
            </a:r>
            <a:r>
              <a:rPr lang="nl-BE" sz="3200" dirty="0" smtClean="0"/>
              <a:t> denken</a:t>
            </a:r>
            <a:endParaRPr lang="nl-NL" sz="3200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3" y="2221602"/>
            <a:ext cx="3701648" cy="30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3128" y="290055"/>
            <a:ext cx="9654639" cy="1320800"/>
          </a:xfrm>
        </p:spPr>
        <p:txBody>
          <a:bodyPr/>
          <a:lstStyle/>
          <a:p>
            <a:pPr algn="ctr"/>
            <a:r>
              <a:rPr lang="nl-NL" sz="4400" b="1" dirty="0" smtClean="0">
                <a:solidFill>
                  <a:srgbClr val="FF0000"/>
                </a:solidFill>
              </a:rPr>
              <a:t>VANDAAG … AMBITIE VAN DUURZAAM HR</a:t>
            </a:r>
            <a:endParaRPr lang="nl-BE" sz="44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3515" y="1420849"/>
            <a:ext cx="5189517" cy="4754319"/>
          </a:xfrm>
        </p:spPr>
        <p:txBody>
          <a:bodyPr/>
          <a:lstStyle/>
          <a:p>
            <a:r>
              <a:rPr lang="nl-NL" sz="3200" b="1" dirty="0" smtClean="0"/>
              <a:t>Performance: </a:t>
            </a:r>
            <a:r>
              <a:rPr lang="nl-NL" sz="3200" dirty="0" smtClean="0"/>
              <a:t>omgevings-bewustzijn</a:t>
            </a:r>
          </a:p>
          <a:p>
            <a:r>
              <a:rPr lang="nl-NL" sz="3200" b="1" dirty="0" smtClean="0"/>
              <a:t>People: </a:t>
            </a:r>
            <a:r>
              <a:rPr lang="nl-NL" sz="3200" dirty="0" smtClean="0"/>
              <a:t>welbevinden, betrokkenheid, geluk op het werk</a:t>
            </a:r>
          </a:p>
          <a:p>
            <a:r>
              <a:rPr lang="nl-NL" sz="3200" b="1" dirty="0" smtClean="0"/>
              <a:t>Performance: </a:t>
            </a:r>
            <a:r>
              <a:rPr lang="nl-NL" sz="3200" dirty="0" smtClean="0"/>
              <a:t>zowel financiële  als niet-financieel resultaten en succes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 descr="http://riversiderediscovered.com/wp-content/uploads/2011/12/triplebottomline_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9" y="2357911"/>
            <a:ext cx="3805774" cy="34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333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13051"/>
      </a:accent1>
      <a:accent2>
        <a:srgbClr val="438AD7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B8774F1D-DFFE-4416-AD65-DFC5D23B0A62}" vid="{307F26E0-87B9-413D-81A7-9570B4BDFA3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103</TotalTime>
  <Words>636</Words>
  <Application>Microsoft Office PowerPoint</Application>
  <PresentationFormat>Breedbeeld</PresentationFormat>
  <Paragraphs>100</Paragraphs>
  <Slides>22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Palatino Linotype</vt:lpstr>
      <vt:lpstr>Times New Roman</vt:lpstr>
      <vt:lpstr>Wingdings</vt:lpstr>
      <vt:lpstr>Wingdings 3</vt:lpstr>
      <vt:lpstr>Thema1</vt:lpstr>
      <vt:lpstr>DE HRM COCKPIT</vt:lpstr>
      <vt:lpstr>PowerPoint-presentatie</vt:lpstr>
      <vt:lpstr>Korte insteek. Wat is Human Resource Management?</vt:lpstr>
      <vt:lpstr>VIER DIMENSIES VAN HR</vt:lpstr>
      <vt:lpstr>INSTRUMENTELE DIMENSIE</vt:lpstr>
      <vt:lpstr>MENSGERICHTE DIMENSIE</vt:lpstr>
      <vt:lpstr>ORGANISATIONELE DIMENSIE</vt:lpstr>
      <vt:lpstr>STRATEGISCHE DIMENSIE</vt:lpstr>
      <vt:lpstr>VANDAAG … AMBITIE VAN DUURZAAM HR</vt:lpstr>
      <vt:lpstr>UNIEKE KENMERKEN VAN DE HRM COCKPIT</vt:lpstr>
      <vt:lpstr>DOEL VAN DE HRM COCKPIT</vt:lpstr>
      <vt:lpstr>OPBOUW MODEL – STRATEGISCHE KAART</vt:lpstr>
      <vt:lpstr>PowerPoint-presentatie</vt:lpstr>
      <vt:lpstr>De HRM Cockpit</vt:lpstr>
      <vt:lpstr>HRM COCKPIT - IMPACT</vt:lpstr>
      <vt:lpstr>HRM COCKPIT - HR SUCCES</vt:lpstr>
      <vt:lpstr>HRM COCKPIT - HR PROCES</vt:lpstr>
      <vt:lpstr>HRM COCKPIT - HR INPUT</vt:lpstr>
      <vt:lpstr>STRATEGISCHE MAPPING: van rechts naar links</vt:lpstr>
      <vt:lpstr>DUURZAME HR IMPLEMENTATIE: van links naar rechts</vt:lpstr>
      <vt:lpstr>PRIORITAIR PAD: uitgetekende prioriteit, inclusief succesfactoren en metingen</vt:lpstr>
      <vt:lpstr>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HRM Cockpit</dc:title>
  <dc:creator>viktorien banic</dc:creator>
  <cp:lastModifiedBy>Tessa Gorris</cp:lastModifiedBy>
  <cp:revision>110</cp:revision>
  <dcterms:created xsi:type="dcterms:W3CDTF">2015-02-18T07:58:23Z</dcterms:created>
  <dcterms:modified xsi:type="dcterms:W3CDTF">2016-02-10T09:29:25Z</dcterms:modified>
</cp:coreProperties>
</file>